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70" r:id="rId7"/>
    <p:sldId id="26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57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032AC-2803-48A7-8037-B793144532DA}" type="datetimeFigureOut">
              <a:rPr lang="es-CO" smtClean="0"/>
              <a:t>11/10/2015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A347B-A27F-44EB-BFAA-A01E80D3FF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2808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A347B-A27F-44EB-BFAA-A01E80D3FF7E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420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11/10/2015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224136"/>
          </a:xfrm>
          <a:solidFill>
            <a:schemeClr val="accent2"/>
          </a:solidFill>
        </p:spPr>
        <p:txBody>
          <a:bodyPr/>
          <a:lstStyle/>
          <a:p>
            <a:r>
              <a:rPr lang="es-CO" sz="4800" b="1" i="1" dirty="0" smtClean="0"/>
              <a:t>LA COMPACIÓN DE DIOS</a:t>
            </a:r>
            <a:endParaRPr lang="es-CO" b="1" i="1" dirty="0"/>
          </a:p>
        </p:txBody>
      </p:sp>
      <p:sp>
        <p:nvSpPr>
          <p:cNvPr id="5" name="4 Intercalar"/>
          <p:cNvSpPr/>
          <p:nvPr/>
        </p:nvSpPr>
        <p:spPr>
          <a:xfrm rot="5400000">
            <a:off x="4415408" y="2980313"/>
            <a:ext cx="457200" cy="5760640"/>
          </a:xfrm>
          <a:prstGeom prst="flowChartCollat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060848"/>
            <a:ext cx="439248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s-CO" b="1" i="1" dirty="0"/>
              <a:t>LA COMPACIÓN DE DIOS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MENSAJE CENTRAL: “La </a:t>
            </a:r>
            <a:r>
              <a:rPr lang="es-CO" dirty="0"/>
              <a:t>compasión de Dios se extiende tanto a creyentes como a no </a:t>
            </a:r>
            <a:r>
              <a:rPr lang="es-CO" dirty="0" smtClean="0"/>
              <a:t>creyentes”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TEXTO CLAVE: </a:t>
            </a:r>
            <a:r>
              <a:rPr lang="es-CO" b="1" u="sng" dirty="0" smtClean="0">
                <a:solidFill>
                  <a:srgbClr val="0070C0"/>
                </a:solidFill>
              </a:rPr>
              <a:t>Jonás 4:2</a:t>
            </a:r>
            <a:r>
              <a:rPr lang="es-CO" dirty="0" smtClean="0"/>
              <a:t>. “…</a:t>
            </a:r>
            <a:r>
              <a:rPr lang="es-CO" dirty="0" smtClean="0">
                <a:latin typeface="Agency FB" pitchFamily="34" charset="0"/>
              </a:rPr>
              <a:t>Tú eres Dios clemente y piadoso, tardo en enojarte, y de gran misericordia, y que te arrepientes del mal</a:t>
            </a:r>
            <a:r>
              <a:rPr lang="es-CO" dirty="0" smtClean="0"/>
              <a:t>”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973823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sz="4000" b="1" dirty="0" smtClean="0"/>
              <a:t>¿Qué </a:t>
            </a:r>
            <a:r>
              <a:rPr lang="es-CO" sz="4000" b="1" dirty="0"/>
              <a:t>es la compasión</a:t>
            </a:r>
            <a:r>
              <a:rPr lang="es-CO" sz="4000" b="1" dirty="0" smtClean="0"/>
              <a:t>?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Compasión es el “</a:t>
            </a:r>
            <a:r>
              <a:rPr lang="es-CO" dirty="0" smtClean="0">
                <a:latin typeface="Agency FB" pitchFamily="34" charset="0"/>
              </a:rPr>
              <a:t>Sentimiento </a:t>
            </a:r>
            <a:r>
              <a:rPr lang="es-CO" dirty="0">
                <a:latin typeface="Agency FB" pitchFamily="34" charset="0"/>
              </a:rPr>
              <a:t>de conmiseración y lástima que se tiene hacia quienes sufren penalidades o desgracias</a:t>
            </a:r>
            <a:r>
              <a:rPr lang="es-CO" dirty="0" smtClean="0"/>
              <a:t>”. 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400050" lvl="1" indent="0">
              <a:buNone/>
            </a:pPr>
            <a:r>
              <a:rPr lang="es-CO" sz="3000" dirty="0" smtClean="0"/>
              <a:t>«</a:t>
            </a:r>
            <a:r>
              <a:rPr lang="es-CO" sz="3000" dirty="0" smtClean="0">
                <a:latin typeface="Agency FB" pitchFamily="34" charset="0"/>
              </a:rPr>
              <a:t>Sentimiento </a:t>
            </a:r>
            <a:r>
              <a:rPr lang="es-CO" sz="3000" dirty="0">
                <a:latin typeface="Agency FB" pitchFamily="34" charset="0"/>
              </a:rPr>
              <a:t>de ternura y consideración por los </a:t>
            </a:r>
            <a:r>
              <a:rPr lang="es-CO" sz="3000" dirty="0" smtClean="0">
                <a:latin typeface="Agency FB" pitchFamily="34" charset="0"/>
              </a:rPr>
              <a:t>demás»</a:t>
            </a:r>
            <a:r>
              <a:rPr lang="es-CO" sz="3000" dirty="0" smtClean="0"/>
              <a:t>. 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Es </a:t>
            </a:r>
            <a:r>
              <a:rPr lang="es-CO" dirty="0">
                <a:latin typeface="Agency FB" pitchFamily="34" charset="0"/>
              </a:rPr>
              <a:t>una emoción humana que se manifiesta a partir del sufrimiento de </a:t>
            </a:r>
            <a:r>
              <a:rPr lang="es-CO" dirty="0" smtClean="0">
                <a:latin typeface="Agency FB" pitchFamily="34" charset="0"/>
              </a:rPr>
              <a:t>otro </a:t>
            </a:r>
            <a:r>
              <a:rPr lang="es-CO" dirty="0">
                <a:latin typeface="Agency FB" pitchFamily="34" charset="0"/>
              </a:rPr>
              <a:t>ser. La compasión entiende el estado emocional del otro y lleva el deseo de aliviar o reducir el </a:t>
            </a:r>
            <a:r>
              <a:rPr lang="es-CO" dirty="0" smtClean="0">
                <a:latin typeface="Agency FB" pitchFamily="34" charset="0"/>
              </a:rPr>
              <a:t>sufrimiento»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2869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800" b="1" dirty="0" smtClean="0"/>
              <a:t>¿Qué </a:t>
            </a:r>
            <a:r>
              <a:rPr lang="es-CO" sz="3800" b="1" dirty="0"/>
              <a:t>es la compasión?</a:t>
            </a:r>
          </a:p>
          <a:p>
            <a:pPr marL="400050" lvl="1" indent="0">
              <a:buNone/>
            </a:pPr>
            <a:r>
              <a:rPr lang="es-CO" b="1" dirty="0" smtClean="0"/>
              <a:t>¿Se </a:t>
            </a:r>
            <a:r>
              <a:rPr lang="es-CO" b="1" dirty="0"/>
              <a:t>alegraría usted si supiera que el peor asesino de su ciudad, aceptó a Cristo como Salvador antes de morir, y que pasará la eternidad en el cielo?</a:t>
            </a:r>
          </a:p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La </a:t>
            </a:r>
            <a:r>
              <a:rPr lang="es-CO" sz="2800" dirty="0"/>
              <a:t>pregunta anterior nos muestra una gran verdad</a:t>
            </a:r>
            <a:r>
              <a:rPr lang="es-CO" sz="2800" dirty="0" smtClean="0"/>
              <a:t>. </a:t>
            </a:r>
            <a:r>
              <a:rPr lang="es-CO" sz="2800" b="1" dirty="0" smtClean="0"/>
              <a:t>Dios </a:t>
            </a:r>
            <a:r>
              <a:rPr lang="es-CO" sz="2800" b="1" dirty="0"/>
              <a:t>perdona a todo aquel que se arrepienta, aunque sea el peor asesino.</a:t>
            </a:r>
          </a:p>
          <a:p>
            <a:pPr marL="400050" lvl="1" indent="0">
              <a:buNone/>
            </a:pPr>
            <a:r>
              <a:rPr lang="es-CO" dirty="0"/>
              <a:t>La naturaleza humana muchas veces limita la gracia de Dios a las personas.</a:t>
            </a:r>
          </a:p>
          <a:p>
            <a:pPr marL="400050" lvl="1" indent="0">
              <a:buNone/>
            </a:pPr>
            <a:r>
              <a:rPr lang="es-CO" dirty="0"/>
              <a:t>Dios sabe que nadie es verdaderamente bueno.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b="1" dirty="0" smtClean="0"/>
              <a:t>Los </a:t>
            </a:r>
            <a:r>
              <a:rPr lang="es-CO" b="1" dirty="0"/>
              <a:t>que hemos recibido el amor y el perdón de Dios debemos compartir esos regalos con quienes no conocen de Cristo, no importa quien sea.</a:t>
            </a:r>
          </a:p>
        </p:txBody>
      </p:sp>
    </p:spTree>
    <p:extLst>
      <p:ext uri="{BB962C8B-B14F-4D97-AF65-F5344CB8AC3E}">
        <p14:creationId xmlns:p14="http://schemas.microsoft.com/office/powerpoint/2010/main" val="191042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b="1" i="1" dirty="0"/>
              <a:t>DIOS ES PACIENTE CON SUS </a:t>
            </a:r>
            <a:r>
              <a:rPr lang="es-CO" b="1" i="1" dirty="0" smtClean="0"/>
              <a:t>HIJOS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14116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b="1" u="sng" dirty="0" smtClean="0"/>
              <a:t>Cuando </a:t>
            </a:r>
            <a:r>
              <a:rPr lang="es-CO" b="1" u="sng" dirty="0"/>
              <a:t>no obedecen a su palabra. </a:t>
            </a:r>
            <a:endParaRPr lang="es-CO" b="1" u="sng" dirty="0" smtClean="0"/>
          </a:p>
          <a:p>
            <a:pPr marL="0" indent="0">
              <a:buNone/>
            </a:pPr>
            <a:r>
              <a:rPr lang="es-CO" u="sng" dirty="0">
                <a:solidFill>
                  <a:srgbClr val="0070C0"/>
                </a:solidFill>
              </a:rPr>
              <a:t>Jonás 1:1-17</a:t>
            </a:r>
            <a:r>
              <a:rPr lang="es-CO" dirty="0"/>
              <a:t>. </a:t>
            </a:r>
            <a:r>
              <a:rPr lang="es-CO" dirty="0" smtClean="0"/>
              <a:t>Vino </a:t>
            </a:r>
            <a:r>
              <a:rPr lang="es-CO" dirty="0"/>
              <a:t>palabra de Jehová a Jonás hijo de Amitai, diciendo</a:t>
            </a:r>
            <a:r>
              <a:rPr lang="es-CO" dirty="0" smtClean="0"/>
              <a:t>: </a:t>
            </a:r>
            <a:r>
              <a:rPr lang="es-CO" dirty="0"/>
              <a:t>2 Levántate y ve a Nínive, aquella gran ciudad, y pregona contra ella; porque ha subido su maldad delante de mí</a:t>
            </a:r>
            <a:r>
              <a:rPr lang="es-CO" dirty="0" smtClean="0"/>
              <a:t>. </a:t>
            </a:r>
            <a:r>
              <a:rPr lang="es-CO" dirty="0"/>
              <a:t>3 Y Jonás se levantó para huir de la presencia de Jehová a Tarsis, y descendió a Jope, y halló una nave que partía para Tarsis; y pagando su pasaje, entró en ella para irse con ellos a Tarsis, lejos de la presencia de Jehová</a:t>
            </a:r>
            <a:r>
              <a:rPr lang="es-CO" dirty="0" smtClean="0"/>
              <a:t>. </a:t>
            </a:r>
            <a:r>
              <a:rPr lang="es-CO" dirty="0"/>
              <a:t>4 Pero Jehová hizo levantar un gran viento en el mar, y hubo en el mar una tempestad tan grande que se pensó que se partiría la nave</a:t>
            </a:r>
            <a:r>
              <a:rPr lang="es-CO" dirty="0" smtClean="0"/>
              <a:t>. </a:t>
            </a:r>
            <a:r>
              <a:rPr lang="es-CO" dirty="0"/>
              <a:t>5 Y los marineros tuvieron miedo, y cada uno clamaba a su dios; y echaron al mar los enseres que había en la nave, para descargarla de ellos. Pero Jonás había bajado al interior de la nave, y se había echado a dormir</a:t>
            </a:r>
            <a:r>
              <a:rPr lang="es-CO" dirty="0" smtClean="0"/>
              <a:t>. </a:t>
            </a:r>
            <a:r>
              <a:rPr lang="es-CO" dirty="0"/>
              <a:t>6 Y el patrón de la nave se le acercó y le dijo: ¿Qué tienes, dormilón? Levántate, y clama a tu Dios; quizá él tendrá compasión de nosotros, y no pereceremos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0425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7 Y dijeron cada uno a su compañero: Venid y echemos suertes, para que sepamos por causa de quién nos ha venido este mal. Y echaron suertes, y la suerte cayó sobre Jonás</a:t>
            </a:r>
            <a:r>
              <a:rPr lang="es-CO" dirty="0" smtClean="0"/>
              <a:t>. </a:t>
            </a:r>
            <a:r>
              <a:rPr lang="es-CO" dirty="0"/>
              <a:t>8 Entonces le dijeron ellos: Decláranos ahora por qué nos ha venido este mal. ¿Qué oficio tienes, y de dónde vienes? ¿Cuál es tu tierra, y de qué pueblo eres</a:t>
            </a:r>
            <a:r>
              <a:rPr lang="es-CO" dirty="0" smtClean="0"/>
              <a:t>? </a:t>
            </a:r>
            <a:r>
              <a:rPr lang="es-CO" dirty="0"/>
              <a:t>9 Y él les respondió: Soy hebreo, y temo a Jehová, Dios de los cielos, que hizo el mar y la tierra</a:t>
            </a:r>
            <a:r>
              <a:rPr lang="es-CO" dirty="0" smtClean="0"/>
              <a:t>. </a:t>
            </a:r>
            <a:r>
              <a:rPr lang="es-CO" dirty="0"/>
              <a:t>10 Y aquellos hombres temieron sobremanera, y le dijeron: ¿Por qué has hecho esto? Porque ellos sabían que huía de la presencia de Jehová, pues él se lo había declarado</a:t>
            </a:r>
            <a:r>
              <a:rPr lang="es-CO" dirty="0" smtClean="0"/>
              <a:t>. </a:t>
            </a:r>
            <a:r>
              <a:rPr lang="es-CO" dirty="0"/>
              <a:t>11 Y le dijeron: ¿Qué haremos contigo para que el mar se nos aquiete? Porque el mar se iba embraveciendo más y más</a:t>
            </a:r>
            <a:r>
              <a:rPr lang="es-CO" dirty="0" smtClean="0"/>
              <a:t>. </a:t>
            </a:r>
            <a:r>
              <a:rPr lang="es-CO" dirty="0"/>
              <a:t>12 El les respondió: Tomadme y echadme al mar, y el mar se os aquietará; porque yo sé que por mi causa ha venido esta gran tempestad sobre vosotros</a:t>
            </a:r>
            <a:r>
              <a:rPr lang="es-CO" dirty="0" smtClean="0"/>
              <a:t>. </a:t>
            </a:r>
            <a:r>
              <a:rPr lang="es-CO" dirty="0"/>
              <a:t>13 Y aquellos hombres trabajaron para hacer volver la nave a tierra; mas no pudieron, porque el mar se iba embraveciendo más y más contra ellos</a:t>
            </a:r>
            <a:r>
              <a:rPr lang="es-CO" dirty="0" smtClean="0"/>
              <a:t>. </a:t>
            </a:r>
            <a:r>
              <a:rPr lang="es-CO" dirty="0"/>
              <a:t>14 Entonces clamaron a Jehová y dijeron: Te rogamos ahora, Jehová, que no perezcamos nosotros por la vida de este hombre, ni pongas sobre nosotros la sangre inocente; porque tú, Jehová, has hecho como has querido</a:t>
            </a:r>
            <a:r>
              <a:rPr lang="es-CO" dirty="0" smtClean="0"/>
              <a:t>. </a:t>
            </a:r>
            <a:r>
              <a:rPr lang="es-CO" dirty="0"/>
              <a:t>15 Y tomaron a Jonás, y lo echaron al mar; y el mar se aquietó de su furor</a:t>
            </a:r>
            <a:r>
              <a:rPr lang="es-CO" dirty="0" smtClean="0"/>
              <a:t>. </a:t>
            </a:r>
            <a:r>
              <a:rPr lang="es-CO" dirty="0"/>
              <a:t>16 Y temieron aquellos hombres a Jehová con gran temor, y ofrecieron sacrificio a Jehová, e hicieron votos</a:t>
            </a:r>
            <a:r>
              <a:rPr lang="es-CO" dirty="0" smtClean="0"/>
              <a:t>. </a:t>
            </a:r>
            <a:r>
              <a:rPr lang="es-CO" dirty="0"/>
              <a:t>17 Pero Jehová tenía preparado un gran pez que tragase a Jonás; y estuvo Jonás en el vientre del pez tres días y tres noches.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96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46449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sz="4000" b="1" dirty="0" smtClean="0"/>
              <a:t>1. </a:t>
            </a:r>
            <a:r>
              <a:rPr lang="es-CO" dirty="0" smtClean="0">
                <a:solidFill>
                  <a:srgbClr val="FF0000"/>
                </a:solidFill>
              </a:rPr>
              <a:t>Dios </a:t>
            </a:r>
            <a:r>
              <a:rPr lang="es-CO" dirty="0">
                <a:solidFill>
                  <a:srgbClr val="FF0000"/>
                </a:solidFill>
              </a:rPr>
              <a:t>manda a Jonás a predicar contra la gran maldad que había en Nínive</a:t>
            </a:r>
            <a:r>
              <a:rPr lang="es-CO" sz="3200" dirty="0">
                <a:solidFill>
                  <a:srgbClr val="FF0000"/>
                </a:solidFill>
              </a:rPr>
              <a:t>.</a:t>
            </a:r>
          </a:p>
          <a:p>
            <a:pPr marL="400050" lvl="1" indent="0">
              <a:buNone/>
            </a:pPr>
            <a:r>
              <a:rPr lang="es-CO" sz="4000" b="1" dirty="0" smtClean="0"/>
              <a:t>2. </a:t>
            </a:r>
            <a:r>
              <a:rPr lang="es-CO" dirty="0" smtClean="0">
                <a:solidFill>
                  <a:srgbClr val="FF0000"/>
                </a:solidFill>
              </a:rPr>
              <a:t>Jonás, En </a:t>
            </a:r>
            <a:r>
              <a:rPr lang="es-CO" dirty="0">
                <a:solidFill>
                  <a:srgbClr val="FF0000"/>
                </a:solidFill>
              </a:rPr>
              <a:t>vez de obedecer a Dios, hizo lo contrario a lo que Él le había mandado</a:t>
            </a:r>
            <a:r>
              <a:rPr lang="es-CO" sz="3200" dirty="0">
                <a:solidFill>
                  <a:srgbClr val="FF0000"/>
                </a:solidFill>
              </a:rPr>
              <a:t>.</a:t>
            </a:r>
          </a:p>
          <a:p>
            <a:pPr marL="400050" lvl="1" indent="0">
              <a:buNone/>
            </a:pPr>
            <a:r>
              <a:rPr lang="es-CO" sz="4000" b="1" dirty="0" smtClean="0"/>
              <a:t>3. </a:t>
            </a:r>
            <a:r>
              <a:rPr lang="es-CO" dirty="0" smtClean="0">
                <a:solidFill>
                  <a:srgbClr val="FF0000"/>
                </a:solidFill>
              </a:rPr>
              <a:t>Toma </a:t>
            </a:r>
            <a:r>
              <a:rPr lang="es-CO" dirty="0">
                <a:solidFill>
                  <a:srgbClr val="FF0000"/>
                </a:solidFill>
              </a:rPr>
              <a:t>una dirección equivocada</a:t>
            </a:r>
            <a:r>
              <a:rPr lang="es-CO" dirty="0" smtClean="0">
                <a:solidFill>
                  <a:srgbClr val="FF0000"/>
                </a:solidFill>
              </a:rPr>
              <a:t>. Contraria a la orden que se le había dado. 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467544" y="332656"/>
            <a:ext cx="5040560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3200" b="1" dirty="0"/>
              <a:t>En la lectura que hemos tenido, encontramos tres cosas: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016" y="303450"/>
            <a:ext cx="1873746" cy="1598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793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>Aquí encontramos varias cosas:</a:t>
            </a:r>
            <a:br>
              <a:rPr lang="es-CO" dirty="0" smtClean="0"/>
            </a:br>
            <a:r>
              <a:rPr lang="es-CO" sz="5300" b="1" dirty="0"/>
              <a:t>I</a:t>
            </a:r>
            <a:r>
              <a:rPr lang="es-CO" dirty="0" smtClean="0"/>
              <a:t>. </a:t>
            </a:r>
            <a:r>
              <a:rPr lang="es-CO" b="1" dirty="0" smtClean="0">
                <a:solidFill>
                  <a:srgbClr val="FF0000"/>
                </a:solidFill>
              </a:rPr>
              <a:t>ES </a:t>
            </a:r>
            <a:r>
              <a:rPr lang="es-CO" b="1" dirty="0">
                <a:solidFill>
                  <a:srgbClr val="FF0000"/>
                </a:solidFill>
              </a:rPr>
              <a:t>IMPOSIBLE ESCAPAR DE DIOS</a:t>
            </a:r>
            <a:r>
              <a:rPr lang="es-CO" dirty="0"/>
              <a:t>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500" u="sng" dirty="0" smtClean="0"/>
              <a:t>Es imposible escapar de Dios por tres razones:</a:t>
            </a:r>
          </a:p>
          <a:p>
            <a:pPr marL="400050" lvl="1" indent="0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1</a:t>
            </a:r>
            <a:r>
              <a:rPr lang="es-CO" dirty="0"/>
              <a:t>. </a:t>
            </a:r>
            <a:r>
              <a:rPr lang="es-CO" dirty="0" smtClean="0"/>
              <a:t>Dios </a:t>
            </a:r>
            <a:r>
              <a:rPr lang="es-CO" b="1" u="sng" dirty="0" smtClean="0"/>
              <a:t>Conoce </a:t>
            </a:r>
            <a:r>
              <a:rPr lang="es-CO" b="1" u="sng" dirty="0"/>
              <a:t>todo</a:t>
            </a:r>
            <a:r>
              <a:rPr lang="es-CO" dirty="0"/>
              <a:t>. </a:t>
            </a:r>
            <a:r>
              <a:rPr lang="es-CO" dirty="0" smtClean="0"/>
              <a:t>(Es Omnisciente</a:t>
            </a:r>
            <a:r>
              <a:rPr lang="es-CO" dirty="0"/>
              <a:t>) </a:t>
            </a:r>
            <a:r>
              <a:rPr lang="es-CO" dirty="0" smtClean="0"/>
              <a:t>Ver </a:t>
            </a:r>
            <a:r>
              <a:rPr lang="es-CO" dirty="0" smtClean="0">
                <a:solidFill>
                  <a:srgbClr val="0070C0"/>
                </a:solidFill>
              </a:rPr>
              <a:t>1 </a:t>
            </a:r>
            <a:r>
              <a:rPr lang="es-CO" dirty="0">
                <a:solidFill>
                  <a:srgbClr val="0070C0"/>
                </a:solidFill>
              </a:rPr>
              <a:t>R.8:39, Sal.69:5; 139:3; Jer.12:3; Hch.1:24</a:t>
            </a:r>
            <a:r>
              <a:rPr lang="es-CO" dirty="0"/>
              <a:t/>
            </a:r>
            <a:br>
              <a:rPr lang="es-CO" dirty="0"/>
            </a:br>
            <a:r>
              <a:rPr lang="es-CO" sz="36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</a:t>
            </a:r>
            <a:r>
              <a:rPr lang="es-CO" b="1" u="sng" dirty="0"/>
              <a:t>Puede todo </a:t>
            </a:r>
            <a:r>
              <a:rPr lang="es-CO" dirty="0" smtClean="0"/>
              <a:t>(Es Omnipotente</a:t>
            </a:r>
            <a:r>
              <a:rPr lang="es-CO" dirty="0"/>
              <a:t>) </a:t>
            </a:r>
            <a:r>
              <a:rPr lang="es-CO" dirty="0" smtClean="0"/>
              <a:t>Ver </a:t>
            </a:r>
            <a:r>
              <a:rPr lang="es-CO" dirty="0" smtClean="0">
                <a:solidFill>
                  <a:srgbClr val="0070C0"/>
                </a:solidFill>
              </a:rPr>
              <a:t>Ex.15:11</a:t>
            </a:r>
            <a:r>
              <a:rPr lang="es-CO" dirty="0">
                <a:solidFill>
                  <a:srgbClr val="0070C0"/>
                </a:solidFill>
              </a:rPr>
              <a:t>; Job 42:2, Salmo 71:19; 89:8</a:t>
            </a:r>
            <a:r>
              <a:rPr lang="es-CO" dirty="0"/>
              <a:t/>
            </a:r>
            <a:br>
              <a:rPr lang="es-CO" dirty="0"/>
            </a:br>
            <a:r>
              <a:rPr lang="es-CO" sz="3600" b="1" dirty="0">
                <a:solidFill>
                  <a:srgbClr val="FF0000"/>
                </a:solidFill>
              </a:rPr>
              <a:t>3</a:t>
            </a:r>
            <a:r>
              <a:rPr lang="es-CO" dirty="0"/>
              <a:t>. </a:t>
            </a:r>
            <a:r>
              <a:rPr lang="es-CO" b="1" u="sng" dirty="0"/>
              <a:t>Está en todo lugar </a:t>
            </a:r>
            <a:r>
              <a:rPr lang="es-CO" dirty="0" smtClean="0"/>
              <a:t>(ES Omnipresente</a:t>
            </a:r>
            <a:r>
              <a:rPr lang="es-CO" dirty="0"/>
              <a:t>) </a:t>
            </a:r>
            <a:r>
              <a:rPr lang="es-CO" dirty="0" smtClean="0"/>
              <a:t>Ver </a:t>
            </a:r>
            <a:r>
              <a:rPr lang="es-CO" dirty="0" smtClean="0">
                <a:solidFill>
                  <a:srgbClr val="0070C0"/>
                </a:solidFill>
              </a:rPr>
              <a:t>Salmo </a:t>
            </a:r>
            <a:r>
              <a:rPr lang="es-CO" dirty="0">
                <a:solidFill>
                  <a:srgbClr val="0070C0"/>
                </a:solidFill>
              </a:rPr>
              <a:t>139:7-12; Jer.23:23-24; Hch.17:27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6506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0445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Dios </a:t>
            </a:r>
            <a:r>
              <a:rPr lang="es-CO" dirty="0"/>
              <a:t>nos ayuda a volver al camino verdadero. </a:t>
            </a:r>
            <a:r>
              <a:rPr lang="es-CO" dirty="0" smtClean="0"/>
              <a:t>(Utiliza la </a:t>
            </a:r>
            <a:r>
              <a:rPr lang="es-CO" dirty="0"/>
              <a:t>tormenta)</a:t>
            </a:r>
            <a:br>
              <a:rPr lang="es-CO" dirty="0"/>
            </a:b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Nos </a:t>
            </a:r>
            <a:r>
              <a:rPr lang="es-CO" dirty="0"/>
              <a:t>guarda y no deja que nada malo nos suceda. </a:t>
            </a:r>
            <a:r>
              <a:rPr lang="es-CO" dirty="0" smtClean="0"/>
              <a:t>(Utiliza El </a:t>
            </a:r>
            <a:r>
              <a:rPr lang="es-CO" dirty="0"/>
              <a:t>gran pez)</a:t>
            </a:r>
            <a:br>
              <a:rPr lang="es-CO" dirty="0"/>
            </a:br>
            <a:r>
              <a:rPr lang="es-CO" sz="36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. Nos </a:t>
            </a:r>
            <a:r>
              <a:rPr lang="es-CO" dirty="0"/>
              <a:t>muestra su amor y </a:t>
            </a:r>
            <a:r>
              <a:rPr lang="es-CO" dirty="0" smtClean="0"/>
              <a:t>misericordia</a:t>
            </a:r>
            <a:endParaRPr lang="es-CO" u="sng" dirty="0">
              <a:solidFill>
                <a:srgbClr val="0070C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548680"/>
            <a:ext cx="5544616" cy="13542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3200" b="1" dirty="0"/>
              <a:t>Aún en nuestras desobediencias está presenta</a:t>
            </a:r>
            <a:r>
              <a:rPr lang="es-CO" dirty="0"/>
              <a:t>.</a:t>
            </a:r>
            <a:br>
              <a:rPr lang="es-CO" dirty="0"/>
            </a:b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48680"/>
            <a:ext cx="2520280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28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75040" cy="11430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sz="3600" dirty="0" smtClean="0"/>
              <a:t>Cuando les </a:t>
            </a:r>
            <a:r>
              <a:rPr lang="es-CO" sz="3600" dirty="0"/>
              <a:t>da otra oportunidad. Jonás </a:t>
            </a:r>
            <a:r>
              <a:rPr lang="es-CO" sz="3600" dirty="0" smtClean="0"/>
              <a:t>2:1-10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Dios </a:t>
            </a:r>
            <a:r>
              <a:rPr lang="es-CO" dirty="0"/>
              <a:t>nos trata como hijos amados cuando nos disciplina. </a:t>
            </a:r>
            <a:r>
              <a:rPr lang="es-CO" u="sng" dirty="0">
                <a:solidFill>
                  <a:srgbClr val="0070C0"/>
                </a:solidFill>
              </a:rPr>
              <a:t>Hebreos 12:6, 7.</a:t>
            </a:r>
            <a:br>
              <a:rPr lang="es-CO" u="sng" dirty="0">
                <a:solidFill>
                  <a:srgbClr val="0070C0"/>
                </a:solidFill>
              </a:rPr>
            </a:b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Cuando </a:t>
            </a:r>
            <a:r>
              <a:rPr lang="es-CO" dirty="0"/>
              <a:t>Jonás clamó arrepentido, Dios le respondió. </a:t>
            </a:r>
            <a:r>
              <a:rPr lang="es-CO" u="sng" dirty="0" smtClean="0">
                <a:solidFill>
                  <a:srgbClr val="0070C0"/>
                </a:solidFill>
              </a:rPr>
              <a:t>Jonás 2: 1,2</a:t>
            </a:r>
            <a:r>
              <a:rPr lang="es-CO" u="sng" dirty="0">
                <a:solidFill>
                  <a:srgbClr val="0070C0"/>
                </a:solidFill>
              </a:rPr>
              <a:t>.</a:t>
            </a:r>
            <a:r>
              <a:rPr lang="es-CO" dirty="0"/>
              <a:t/>
            </a:r>
            <a:br>
              <a:rPr lang="es-CO" dirty="0"/>
            </a:b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. Pidió </a:t>
            </a:r>
            <a:r>
              <a:rPr lang="es-CO" dirty="0"/>
              <a:t>ayuda a Dios, y confió que sería escuchada su oración. </a:t>
            </a:r>
            <a:r>
              <a:rPr lang="es-CO" u="sng" dirty="0" smtClean="0">
                <a:solidFill>
                  <a:srgbClr val="0070C0"/>
                </a:solidFill>
              </a:rPr>
              <a:t>Jonás 2: 6</a:t>
            </a:r>
            <a:r>
              <a:rPr lang="es-CO" u="sng" dirty="0">
                <a:solidFill>
                  <a:srgbClr val="0070C0"/>
                </a:solidFill>
              </a:rPr>
              <a:t>, 7.</a:t>
            </a:r>
            <a:br>
              <a:rPr lang="es-CO" u="sng" dirty="0">
                <a:solidFill>
                  <a:srgbClr val="0070C0"/>
                </a:solidFill>
              </a:rPr>
            </a:br>
            <a:endParaRPr lang="es-CO" u="sng" dirty="0">
              <a:solidFill>
                <a:srgbClr val="0070C0"/>
              </a:solidFill>
            </a:endParaRPr>
          </a:p>
          <a:p>
            <a:pPr marL="400050" lvl="1" indent="0">
              <a:buNone/>
            </a:pPr>
            <a:r>
              <a:rPr lang="es-CO" sz="2900" b="1" u="sng" dirty="0" smtClean="0"/>
              <a:t>Cuando </a:t>
            </a:r>
            <a:r>
              <a:rPr lang="es-CO" sz="2900" b="1" u="sng" dirty="0"/>
              <a:t>les da otra </a:t>
            </a:r>
            <a:r>
              <a:rPr lang="es-CO" sz="2900" b="1" u="sng" dirty="0" smtClean="0"/>
              <a:t>oportunidad:</a:t>
            </a:r>
            <a:r>
              <a:rPr lang="es-CO" dirty="0"/>
              <a:t/>
            </a:r>
            <a:br>
              <a:rPr lang="es-CO" dirty="0"/>
            </a:br>
            <a:r>
              <a:rPr lang="es-CO" sz="35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Hay </a:t>
            </a:r>
            <a:r>
              <a:rPr lang="es-CO" dirty="0"/>
              <a:t>que estar dispuestos a obedecer. </a:t>
            </a:r>
            <a:r>
              <a:rPr lang="es-CO" b="1" dirty="0" smtClean="0">
                <a:solidFill>
                  <a:srgbClr val="0070C0"/>
                </a:solidFill>
              </a:rPr>
              <a:t>Jonás 2:1-10</a:t>
            </a:r>
            <a:r>
              <a:rPr lang="es-CO" dirty="0"/>
              <a:t/>
            </a:r>
            <a:br>
              <a:rPr lang="es-CO" dirty="0"/>
            </a:br>
            <a:r>
              <a:rPr lang="es-CO" sz="35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Dios </a:t>
            </a:r>
            <a:r>
              <a:rPr lang="es-CO" dirty="0"/>
              <a:t>le dio otra oportunidad a Jonás al ser liberado del pez y llevado a tierra. </a:t>
            </a:r>
            <a:r>
              <a:rPr lang="es-CO" u="sng" dirty="0" smtClean="0">
                <a:solidFill>
                  <a:srgbClr val="0070C0"/>
                </a:solidFill>
              </a:rPr>
              <a:t>Jonás 2: 10</a:t>
            </a:r>
            <a:r>
              <a:rPr lang="es-CO" u="sng" dirty="0">
                <a:solidFill>
                  <a:srgbClr val="0070C0"/>
                </a:solidFill>
              </a:rPr>
              <a:t>; 3:1, 2</a:t>
            </a:r>
            <a:br>
              <a:rPr lang="es-CO" u="sng" dirty="0">
                <a:solidFill>
                  <a:srgbClr val="0070C0"/>
                </a:solidFill>
              </a:rPr>
            </a:br>
            <a:r>
              <a:rPr lang="es-CO" sz="35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. Si </a:t>
            </a:r>
            <a:r>
              <a:rPr lang="es-CO" dirty="0"/>
              <a:t>despreciamos la oportunidad que Dios nos da, estamos despreciando su misericordia. </a:t>
            </a:r>
            <a:br>
              <a:rPr lang="es-CO" dirty="0"/>
            </a:br>
            <a:endParaRPr lang="es-CO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7" y="332656"/>
            <a:ext cx="1512168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147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es-CO" b="1" dirty="0"/>
              <a:t>II. DIOS ES COMPASIVO CON EL </a:t>
            </a:r>
            <a:r>
              <a:rPr lang="es-CO" b="1" dirty="0" smtClean="0"/>
              <a:t>INCONVERSO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400050" lvl="1" indent="0">
              <a:buNone/>
            </a:pPr>
            <a:r>
              <a:rPr lang="es-CO" sz="33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Cuando </a:t>
            </a:r>
            <a:r>
              <a:rPr lang="es-CO" dirty="0"/>
              <a:t>advierte antes de enviar el juicio. </a:t>
            </a:r>
            <a:r>
              <a:rPr lang="es-CO" b="1" u="sng" dirty="0">
                <a:solidFill>
                  <a:srgbClr val="0070C0"/>
                </a:solidFill>
              </a:rPr>
              <a:t>Jonás </a:t>
            </a:r>
            <a:r>
              <a:rPr lang="es-CO" b="1" u="sng" dirty="0" smtClean="0">
                <a:solidFill>
                  <a:srgbClr val="0070C0"/>
                </a:solidFill>
              </a:rPr>
              <a:t>3:1-4</a:t>
            </a:r>
            <a:r>
              <a:rPr lang="es-CO" b="1" u="sng" dirty="0">
                <a:solidFill>
                  <a:srgbClr val="0070C0"/>
                </a:solidFill>
              </a:rPr>
              <a:t/>
            </a:r>
            <a:br>
              <a:rPr lang="es-CO" b="1" u="sng" dirty="0">
                <a:solidFill>
                  <a:srgbClr val="0070C0"/>
                </a:solidFill>
              </a:rPr>
            </a:b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sz="3300" dirty="0" smtClean="0">
                <a:solidFill>
                  <a:srgbClr val="FF0000"/>
                </a:solidFill>
              </a:rPr>
              <a:t>. Dios </a:t>
            </a:r>
            <a:r>
              <a:rPr lang="es-CO" sz="3300" dirty="0">
                <a:solidFill>
                  <a:srgbClr val="FF0000"/>
                </a:solidFill>
              </a:rPr>
              <a:t>no desea castigar, Él anhela restaurar y dar lo mejor.</a:t>
            </a:r>
            <a:br>
              <a:rPr lang="es-CO" sz="3300" dirty="0">
                <a:solidFill>
                  <a:srgbClr val="FF0000"/>
                </a:solidFill>
              </a:rPr>
            </a:br>
            <a:r>
              <a:rPr lang="es-CO" sz="3300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. Por </a:t>
            </a:r>
            <a:r>
              <a:rPr lang="es-CO" dirty="0"/>
              <a:t>medio de los mensajes de juicio, Dios muestra su misericordia.</a:t>
            </a:r>
            <a:br>
              <a:rPr lang="es-CO" dirty="0"/>
            </a:br>
            <a:endParaRPr lang="es-CO" dirty="0"/>
          </a:p>
          <a:p>
            <a:pPr marL="0" indent="0">
              <a:buNone/>
            </a:pPr>
            <a:r>
              <a:rPr lang="es-CO" dirty="0" smtClean="0"/>
              <a:t>Usemos </a:t>
            </a:r>
            <a:r>
              <a:rPr lang="es-CO" dirty="0"/>
              <a:t>el tiempo para anunciar a los perdidos el juicio y la salvación de Dios.</a:t>
            </a:r>
            <a:br>
              <a:rPr lang="es-CO" dirty="0"/>
            </a:br>
            <a:endParaRPr lang="es-CO" dirty="0"/>
          </a:p>
          <a:p>
            <a:pPr marL="400050" lvl="1" indent="0">
              <a:buNone/>
            </a:pPr>
            <a:r>
              <a:rPr lang="es-CO" sz="31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Cuando </a:t>
            </a:r>
            <a:r>
              <a:rPr lang="es-CO" dirty="0"/>
              <a:t>existe un verdadero arrepentimiento. </a:t>
            </a:r>
            <a:r>
              <a:rPr lang="es-CO" b="1" u="sng" dirty="0">
                <a:solidFill>
                  <a:srgbClr val="0070C0"/>
                </a:solidFill>
              </a:rPr>
              <a:t>Jonás 3:5-10</a:t>
            </a:r>
            <a:r>
              <a:rPr lang="es-CO" u="sng" dirty="0">
                <a:solidFill>
                  <a:srgbClr val="0070C0"/>
                </a:solidFill>
              </a:rPr>
              <a:t/>
            </a:r>
            <a:br>
              <a:rPr lang="es-CO" u="sng" dirty="0">
                <a:solidFill>
                  <a:srgbClr val="0070C0"/>
                </a:solidFill>
              </a:rPr>
            </a:br>
            <a:r>
              <a:rPr lang="es-CO" sz="3600" dirty="0" smtClean="0">
                <a:solidFill>
                  <a:srgbClr val="FF0000"/>
                </a:solidFill>
              </a:rPr>
              <a:t>2</a:t>
            </a:r>
            <a:r>
              <a:rPr lang="es-CO" sz="3100" dirty="0" smtClean="0">
                <a:solidFill>
                  <a:srgbClr val="FF0000"/>
                </a:solidFill>
              </a:rPr>
              <a:t>. Todos </a:t>
            </a:r>
            <a:r>
              <a:rPr lang="es-CO" sz="3100" dirty="0">
                <a:solidFill>
                  <a:srgbClr val="FF0000"/>
                </a:solidFill>
              </a:rPr>
              <a:t>los habitantes de Nínive se arrepintieron</a:t>
            </a:r>
            <a:r>
              <a:rPr lang="es-CO" sz="3100" dirty="0" smtClean="0">
                <a:solidFill>
                  <a:srgbClr val="FF0000"/>
                </a:solidFill>
              </a:rPr>
              <a:t>.</a:t>
            </a:r>
          </a:p>
          <a:p>
            <a:pPr marL="400050" lvl="1" indent="0">
              <a:buNone/>
            </a:pPr>
            <a:r>
              <a:rPr lang="es-CO" sz="3100" dirty="0">
                <a:solidFill>
                  <a:srgbClr val="FF0000"/>
                </a:solidFill>
              </a:rPr>
              <a:t>3</a:t>
            </a:r>
            <a:r>
              <a:rPr lang="es-CO" dirty="0" smtClean="0"/>
              <a:t>. Sólo </a:t>
            </a:r>
            <a:r>
              <a:rPr lang="es-CO" dirty="0"/>
              <a:t>cuando Dios interviene podemos apartarnos del pecado. (Usó a Jonás)</a:t>
            </a:r>
            <a:br>
              <a:rPr lang="es-CO" dirty="0"/>
            </a:br>
            <a:r>
              <a:rPr lang="es-CO" sz="2900" b="1" dirty="0">
                <a:solidFill>
                  <a:srgbClr val="FF0000"/>
                </a:solidFill>
              </a:rPr>
              <a:t>4</a:t>
            </a:r>
            <a:r>
              <a:rPr lang="es-CO" dirty="0" smtClean="0"/>
              <a:t>. Compartir </a:t>
            </a:r>
            <a:r>
              <a:rPr lang="es-CO" dirty="0"/>
              <a:t>el evangelio a los que lo necesitan puede apartarlos del juicio de Dios</a:t>
            </a:r>
            <a:r>
              <a:rPr lang="es-CO" dirty="0" smtClean="0"/>
              <a:t>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8787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bg2">
              <a:lumMod val="9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300" b="1" dirty="0" smtClean="0"/>
              <a:t>¿</a:t>
            </a:r>
            <a:r>
              <a:rPr lang="es-CO" sz="3300" b="1" dirty="0"/>
              <a:t>De qué maneras mostraron los ninivitas que habían creído a Dios?</a:t>
            </a:r>
            <a:br>
              <a:rPr lang="es-CO" sz="3300" b="1" dirty="0"/>
            </a:br>
            <a:endParaRPr lang="es-CO" sz="3300" b="1" dirty="0" smtClean="0"/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Clamaron </a:t>
            </a:r>
            <a:r>
              <a:rPr lang="es-CO" dirty="0"/>
              <a:t>a Dios en oración, se humillaron, ayunaron y se apartaron de sus pecados. </a:t>
            </a:r>
            <a:r>
              <a:rPr lang="es-CO" b="1" u="sng" dirty="0" smtClean="0">
                <a:solidFill>
                  <a:srgbClr val="0070C0"/>
                </a:solidFill>
              </a:rPr>
              <a:t>Jon. 3:6-9</a:t>
            </a:r>
            <a:r>
              <a:rPr lang="es-CO" b="1" u="sng" dirty="0">
                <a:solidFill>
                  <a:srgbClr val="0070C0"/>
                </a:solidFill>
              </a:rPr>
              <a:t/>
            </a:r>
            <a:br>
              <a:rPr lang="es-CO" b="1" u="sng" dirty="0">
                <a:solidFill>
                  <a:srgbClr val="0070C0"/>
                </a:solidFill>
              </a:rPr>
            </a:b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Reconocieron </a:t>
            </a:r>
            <a:r>
              <a:rPr lang="es-CO" dirty="0"/>
              <a:t>que merecían la ira de Dios, sin embargo buscaron Su compasión.</a:t>
            </a:r>
            <a:br>
              <a:rPr lang="es-CO" dirty="0"/>
            </a:b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. Si </a:t>
            </a:r>
            <a:r>
              <a:rPr lang="es-CO" dirty="0"/>
              <a:t>decimos creer en Dios, apartémonos del pecado y acerquémonos a Dios.</a:t>
            </a:r>
            <a:br>
              <a:rPr lang="es-CO" dirty="0"/>
            </a:br>
            <a:endParaRPr lang="es-CO" dirty="0" smtClean="0"/>
          </a:p>
          <a:p>
            <a:pPr marL="0" indent="0">
              <a:buNone/>
            </a:pPr>
            <a:r>
              <a:rPr lang="es-CO" sz="3300" b="1" dirty="0" smtClean="0"/>
              <a:t>¿Qué sucede Cuando </a:t>
            </a:r>
            <a:r>
              <a:rPr lang="es-CO" sz="3300" b="1" dirty="0"/>
              <a:t>existe un verdadero </a:t>
            </a:r>
            <a:r>
              <a:rPr lang="es-CO" sz="3300" b="1" dirty="0" smtClean="0"/>
              <a:t>arrepentimiento?. </a:t>
            </a:r>
            <a:r>
              <a:rPr lang="es-CO" b="1" u="sng" dirty="0" smtClean="0">
                <a:solidFill>
                  <a:srgbClr val="0070C0"/>
                </a:solidFill>
              </a:rPr>
              <a:t>Jon. 3:5-10</a:t>
            </a:r>
            <a:endParaRPr lang="es-CO" b="1" u="sng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Finalmente </a:t>
            </a:r>
            <a:r>
              <a:rPr lang="es-CO" dirty="0"/>
              <a:t>Dios no envió el juicio sobre los ninivitas por su verdadero arrepentimiento.</a:t>
            </a:r>
            <a:br>
              <a:rPr lang="es-CO" dirty="0"/>
            </a:b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“…</a:t>
            </a:r>
            <a:r>
              <a:rPr lang="es-CO" dirty="0"/>
              <a:t>es paciente para con nosotros, no queriendo que ninguno perezca, sino que todos procedan al arrepentimiento. </a:t>
            </a:r>
            <a:r>
              <a:rPr lang="es-CO" b="1" u="sng" dirty="0">
                <a:solidFill>
                  <a:srgbClr val="0070C0"/>
                </a:solidFill>
              </a:rPr>
              <a:t>2 </a:t>
            </a:r>
            <a:r>
              <a:rPr lang="es-CO" b="1" u="sng" dirty="0" smtClean="0">
                <a:solidFill>
                  <a:srgbClr val="0070C0"/>
                </a:solidFill>
              </a:rPr>
              <a:t>Ped.3:9</a:t>
            </a:r>
            <a:endParaRPr lang="es-CO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6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/>
              <a:t>III. DIOS MUESTRA SU COMPASIÓN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3300" b="1" dirty="0" smtClean="0"/>
              <a:t>¿</a:t>
            </a:r>
            <a:r>
              <a:rPr lang="es-CO" sz="3300" b="1" dirty="0"/>
              <a:t>Qué sentimos cuando vemos a un grupo de personas recibir a Cristo?</a:t>
            </a:r>
            <a:br>
              <a:rPr lang="es-CO" sz="3300" b="1" dirty="0"/>
            </a:br>
            <a:endParaRPr lang="es-CO" sz="3300" b="1" dirty="0"/>
          </a:p>
          <a:p>
            <a:pPr marL="400050" lvl="1" indent="0">
              <a:buNone/>
            </a:pPr>
            <a:r>
              <a:rPr lang="es-CO" sz="30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Sin </a:t>
            </a:r>
            <a:r>
              <a:rPr lang="es-CO" dirty="0"/>
              <a:t>duda alguna sentimos alegría.</a:t>
            </a:r>
            <a:br>
              <a:rPr lang="es-CO" dirty="0"/>
            </a:b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Jonás </a:t>
            </a:r>
            <a:r>
              <a:rPr lang="es-CO" dirty="0"/>
              <a:t>en lugar de alegrarse, se enojó al ver a los ninivitas </a:t>
            </a:r>
            <a:r>
              <a:rPr lang="es-CO" dirty="0" smtClean="0"/>
              <a:t>arrepentidos. </a:t>
            </a:r>
            <a:r>
              <a:rPr lang="es-CO" u="sng" dirty="0" smtClean="0">
                <a:solidFill>
                  <a:srgbClr val="0070C0"/>
                </a:solidFill>
              </a:rPr>
              <a:t>Jon. 4:1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  <a:p>
            <a:pPr marL="0" indent="0">
              <a:buNone/>
            </a:pPr>
            <a:r>
              <a:rPr lang="es-CO" sz="3500" b="1" dirty="0" smtClean="0"/>
              <a:t>¿Qué indujo a Jonás a este enojo? </a:t>
            </a:r>
            <a:r>
              <a:rPr lang="es-CO" sz="3500" b="1" dirty="0"/>
              <a:t/>
            </a:r>
            <a:br>
              <a:rPr lang="es-CO" sz="3500" b="1" dirty="0"/>
            </a:br>
            <a:endParaRPr lang="es-CO" sz="3500" dirty="0"/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Jonás </a:t>
            </a:r>
            <a:r>
              <a:rPr lang="es-CO" dirty="0"/>
              <a:t>aceptaba que Dios fuera compasivo con Israel pero no con los </a:t>
            </a:r>
            <a:r>
              <a:rPr lang="es-CO" dirty="0" smtClean="0"/>
              <a:t>ninivitas, quienes eran paganos.  </a:t>
            </a:r>
            <a:r>
              <a:rPr lang="es-CO" u="sng" dirty="0" smtClean="0">
                <a:solidFill>
                  <a:srgbClr val="0070C0"/>
                </a:solidFill>
              </a:rPr>
              <a:t>Jon.4:1-4.</a:t>
            </a:r>
            <a:r>
              <a:rPr lang="es-CO" dirty="0"/>
              <a:t/>
            </a:r>
            <a:br>
              <a:rPr lang="es-CO" dirty="0"/>
            </a:b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No </a:t>
            </a:r>
            <a:r>
              <a:rPr lang="es-CO" dirty="0"/>
              <a:t>aceptaba que Dios amara y perdonara a los ninivitas; hasta pidió a Dios quitarle la vida. </a:t>
            </a:r>
            <a:r>
              <a:rPr lang="es-CO" u="sng" dirty="0" smtClean="0">
                <a:solidFill>
                  <a:srgbClr val="0070C0"/>
                </a:solidFill>
              </a:rPr>
              <a:t>Jon. 4:3</a:t>
            </a:r>
            <a:endParaRPr lang="es-CO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85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88640"/>
            <a:ext cx="8424936" cy="64087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s-CO" sz="3800" b="1" dirty="0" smtClean="0"/>
          </a:p>
          <a:p>
            <a:pPr marL="0" indent="0">
              <a:buNone/>
            </a:pPr>
            <a:r>
              <a:rPr lang="es-CO" sz="3800" b="1" dirty="0" smtClean="0"/>
              <a:t>¿</a:t>
            </a:r>
            <a:r>
              <a:rPr lang="es-CO" sz="3800" b="1" dirty="0"/>
              <a:t>Alguna vez hemos pensado que hay personas que no se merecen la salvación de Dios?</a:t>
            </a:r>
            <a:br>
              <a:rPr lang="es-CO" sz="3800" b="1" dirty="0"/>
            </a:br>
            <a:endParaRPr lang="es-CO" sz="3800" b="1" dirty="0" smtClean="0"/>
          </a:p>
          <a:p>
            <a:pPr marL="400050" lvl="1" indent="0">
              <a:buNone/>
            </a:pPr>
            <a:r>
              <a:rPr lang="es-CO" dirty="0" smtClean="0"/>
              <a:t>Asesinos</a:t>
            </a:r>
            <a:r>
              <a:rPr lang="es-CO" dirty="0"/>
              <a:t>.</a:t>
            </a:r>
            <a:br>
              <a:rPr lang="es-CO" dirty="0"/>
            </a:br>
            <a:r>
              <a:rPr lang="es-CO" dirty="0" smtClean="0"/>
              <a:t>Violadores</a:t>
            </a:r>
            <a:r>
              <a:rPr lang="es-CO" dirty="0"/>
              <a:t>.</a:t>
            </a:r>
            <a:br>
              <a:rPr lang="es-CO" dirty="0"/>
            </a:br>
            <a:r>
              <a:rPr lang="es-CO" dirty="0" smtClean="0"/>
              <a:t>Terroristas. Etc. </a:t>
            </a:r>
            <a:r>
              <a:rPr lang="es-CO" dirty="0" smtClean="0"/>
              <a:t>Etc. Etc.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  <a:p>
            <a:pPr marL="0" indent="0">
              <a:buNone/>
            </a:pPr>
            <a:r>
              <a:rPr lang="es-CO" sz="4000" b="1" dirty="0" smtClean="0"/>
              <a:t>Dios </a:t>
            </a:r>
            <a:r>
              <a:rPr lang="es-CO" sz="4000" b="1" dirty="0"/>
              <a:t>mira a todos con amor</a:t>
            </a:r>
            <a:r>
              <a:rPr lang="es-CO" sz="4000" b="1" dirty="0" smtClean="0"/>
              <a:t>. </a:t>
            </a:r>
            <a:r>
              <a:rPr lang="es-CO" sz="4000" b="1" u="sng" dirty="0" smtClean="0">
                <a:solidFill>
                  <a:srgbClr val="0070C0"/>
                </a:solidFill>
              </a:rPr>
              <a:t>Juan 3:16</a:t>
            </a:r>
            <a:r>
              <a:rPr lang="es-CO" sz="4000" b="1" dirty="0" smtClean="0"/>
              <a:t>.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le recordó a Jonás que también a él le había mostrado misericordia, cuando lo perdonó. </a:t>
            </a:r>
            <a:r>
              <a:rPr lang="es-CO" b="1" dirty="0" smtClean="0">
                <a:solidFill>
                  <a:srgbClr val="0070C0"/>
                </a:solidFill>
              </a:rPr>
              <a:t>Jon. 4:4</a:t>
            </a:r>
            <a:r>
              <a:rPr lang="es-CO" b="1" dirty="0">
                <a:solidFill>
                  <a:srgbClr val="0070C0"/>
                </a:solidFill>
              </a:rPr>
              <a:t/>
            </a:r>
            <a:br>
              <a:rPr lang="es-CO" b="1" dirty="0">
                <a:solidFill>
                  <a:srgbClr val="0070C0"/>
                </a:solidFill>
              </a:rPr>
            </a:br>
            <a:r>
              <a:rPr lang="es-CO" dirty="0" smtClean="0"/>
              <a:t>Aunque </a:t>
            </a:r>
            <a:r>
              <a:rPr lang="es-CO" dirty="0"/>
              <a:t>todos merecemos el juicio, Dios nos muestra su </a:t>
            </a:r>
            <a:r>
              <a:rPr lang="es-CO" dirty="0" smtClean="0"/>
              <a:t>misericordia.</a:t>
            </a:r>
            <a:r>
              <a:rPr lang="es-CO" dirty="0"/>
              <a:t> </a:t>
            </a:r>
            <a:endParaRPr lang="es-CO" dirty="0" smtClean="0"/>
          </a:p>
          <a:p>
            <a:pPr marL="400050" lvl="1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sz="4000" b="1" dirty="0" smtClean="0"/>
              <a:t>Porque </a:t>
            </a:r>
            <a:r>
              <a:rPr lang="es-CO" sz="4000" b="1" dirty="0"/>
              <a:t>es Dios de amor</a:t>
            </a:r>
            <a:r>
              <a:rPr lang="es-CO" dirty="0"/>
              <a:t>. </a:t>
            </a:r>
            <a:r>
              <a:rPr lang="es-CO" b="1" u="sng" dirty="0">
                <a:solidFill>
                  <a:srgbClr val="0070C0"/>
                </a:solidFill>
              </a:rPr>
              <a:t>Jonás 4:5-11</a:t>
            </a:r>
            <a:r>
              <a:rPr lang="es-CO" dirty="0"/>
              <a:t/>
            </a:r>
            <a:br>
              <a:rPr lang="es-CO" dirty="0"/>
            </a:b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quiso mostrarle una vez más a Jonás su compasión al hacer crecer una calabacera que le diera sombra sobre la enramada que él había </a:t>
            </a:r>
            <a:r>
              <a:rPr lang="es-CO" dirty="0" smtClean="0"/>
              <a:t>construido.</a:t>
            </a:r>
            <a:r>
              <a:rPr lang="es-CO" dirty="0"/>
              <a:t>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Jonás </a:t>
            </a:r>
            <a:r>
              <a:rPr lang="es-CO" dirty="0"/>
              <a:t>se alegró por la sombra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/>
              <a:t>Pero luego Jonás siente compasión </a:t>
            </a:r>
            <a:r>
              <a:rPr lang="es-CO" dirty="0"/>
              <a:t>por la calabacera. </a:t>
            </a:r>
            <a:r>
              <a:rPr lang="es-CO" b="1" u="sng" dirty="0" smtClean="0">
                <a:solidFill>
                  <a:srgbClr val="0070C0"/>
                </a:solidFill>
              </a:rPr>
              <a:t>Jon. 4:7-10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5215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es-CO" sz="3600" b="1" i="1" dirty="0" smtClean="0">
                <a:latin typeface="Agency FB" pitchFamily="34" charset="0"/>
              </a:rPr>
              <a:t>La forma en que Dios utilizó a Jonás para salvar a los pecadores, la puede utilizar con tigo:</a:t>
            </a:r>
            <a:endParaRPr lang="es-CO" sz="3600" b="1" i="1" dirty="0">
              <a:latin typeface="Agency FB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1772818"/>
            <a:ext cx="2592287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2" y="1741395"/>
            <a:ext cx="259228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81128"/>
            <a:ext cx="2592288" cy="2050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4581128"/>
            <a:ext cx="259228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4602082"/>
            <a:ext cx="259228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772819"/>
            <a:ext cx="259228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967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sz="4100" b="1" dirty="0" smtClean="0"/>
              <a:t>Porque </a:t>
            </a:r>
            <a:r>
              <a:rPr lang="es-CO" sz="4100" b="1" dirty="0"/>
              <a:t>es Dios de amor.</a:t>
            </a:r>
            <a:r>
              <a:rPr lang="es-CO" sz="3600" dirty="0"/>
              <a:t> </a:t>
            </a:r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 </a:t>
            </a:r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Dios </a:t>
            </a:r>
            <a:r>
              <a:rPr lang="es-CO" dirty="0"/>
              <a:t>encara a Jonás por su actitud indolente</a:t>
            </a:r>
            <a:r>
              <a:rPr lang="es-CO" dirty="0" smtClean="0"/>
              <a:t>. </a:t>
            </a:r>
            <a:r>
              <a:rPr lang="es-CO" b="1" u="sng" dirty="0" smtClean="0">
                <a:solidFill>
                  <a:srgbClr val="0070C0"/>
                </a:solidFill>
              </a:rPr>
              <a:t>Jon,4:5-11.</a:t>
            </a:r>
            <a:r>
              <a:rPr lang="es-CO" b="1" u="sng" dirty="0">
                <a:solidFill>
                  <a:srgbClr val="0070C0"/>
                </a:solidFill>
              </a:rPr>
              <a:t> </a:t>
            </a:r>
            <a:r>
              <a:rPr lang="es-CO" u="sng" dirty="0">
                <a:solidFill>
                  <a:srgbClr val="0070C0"/>
                </a:solidFill>
              </a:rPr>
              <a:t/>
            </a:r>
            <a:br>
              <a:rPr lang="es-CO" u="sng" dirty="0">
                <a:solidFill>
                  <a:srgbClr val="0070C0"/>
                </a:solidFill>
              </a:rPr>
            </a:b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Jonás </a:t>
            </a:r>
            <a:r>
              <a:rPr lang="es-CO" dirty="0"/>
              <a:t>estaba más preocupado por su comodidad que por la condición perdida de los ninivitas.</a:t>
            </a:r>
            <a:br>
              <a:rPr lang="es-CO" dirty="0"/>
            </a:b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. Dios </a:t>
            </a:r>
            <a:r>
              <a:rPr lang="es-CO" dirty="0"/>
              <a:t>quería que Jonás aprendiera a amar a los perdidos de Nínive.</a:t>
            </a:r>
            <a:br>
              <a:rPr lang="es-CO" dirty="0"/>
            </a:br>
            <a:endParaRPr lang="es-CO" dirty="0"/>
          </a:p>
          <a:p>
            <a:pPr marL="0" indent="0">
              <a:buNone/>
            </a:pPr>
            <a:r>
              <a:rPr lang="es-CO" sz="4100" b="1" dirty="0" smtClean="0"/>
              <a:t>¿</a:t>
            </a:r>
            <a:r>
              <a:rPr lang="es-CO" sz="4100" b="1" dirty="0"/>
              <a:t>Qué es lo más importante para nosotros?</a:t>
            </a:r>
            <a:r>
              <a:rPr lang="es-CO" dirty="0"/>
              <a:t/>
            </a:r>
            <a:br>
              <a:rPr lang="es-CO" dirty="0"/>
            </a:b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Nuestra </a:t>
            </a:r>
            <a:r>
              <a:rPr lang="es-CO" dirty="0"/>
              <a:t>comodidad o la necesidad de tantos hombres, mujeres y niños de recibir a Cristo.</a:t>
            </a:r>
            <a:br>
              <a:rPr lang="es-CO" dirty="0"/>
            </a:br>
            <a:endParaRPr lang="es-CO" dirty="0" smtClean="0"/>
          </a:p>
          <a:p>
            <a:pPr marL="0" indent="0">
              <a:buNone/>
            </a:pPr>
            <a:r>
              <a:rPr lang="es-CO" sz="4000" b="1" dirty="0" smtClean="0"/>
              <a:t>¿</a:t>
            </a:r>
            <a:r>
              <a:rPr lang="es-CO" sz="4000" b="1" dirty="0"/>
              <a:t>Qué es lo más importante para nosotros?</a:t>
            </a:r>
            <a:br>
              <a:rPr lang="es-CO" sz="4000" b="1" dirty="0"/>
            </a:br>
            <a:endParaRPr lang="es-CO" sz="4000" b="1" dirty="0" smtClean="0"/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se preocupa por los pecadores y su deseo es rescatarlos a pesar de cuán malos puedan ser.</a:t>
            </a:r>
            <a:br>
              <a:rPr lang="es-CO" dirty="0"/>
            </a:br>
            <a:endParaRPr lang="es-CO" dirty="0" smtClean="0"/>
          </a:p>
          <a:p>
            <a:pPr marL="0" indent="0">
              <a:buNone/>
            </a:pPr>
            <a:r>
              <a:rPr lang="es-CO" sz="4000" b="1" dirty="0" smtClean="0"/>
              <a:t>¿</a:t>
            </a:r>
            <a:r>
              <a:rPr lang="es-CO" sz="4000" b="1" dirty="0"/>
              <a:t>Qué es lo más importante para nosotros?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tiene misericordia de los que se arrepienten y hace un llamado a sus hijos a compartir las buenas noticias de salvación.</a:t>
            </a:r>
          </a:p>
        </p:txBody>
      </p:sp>
    </p:spTree>
    <p:extLst>
      <p:ext uri="{BB962C8B-B14F-4D97-AF65-F5344CB8AC3E}">
        <p14:creationId xmlns:p14="http://schemas.microsoft.com/office/powerpoint/2010/main" val="3650318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1046</Words>
  <Application>Microsoft Office PowerPoint</Application>
  <PresentationFormat>Presentación en pantalla (4:3)</PresentationFormat>
  <Paragraphs>74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LA COMPACIÓN DE DIOS</vt:lpstr>
      <vt:lpstr>LA COMPACIÓN DE DIOS</vt:lpstr>
      <vt:lpstr>Presentación de PowerPoint</vt:lpstr>
      <vt:lpstr>Presentación de PowerPoint</vt:lpstr>
      <vt:lpstr>DIOS ES PACIENTE CON SUS HIJOS</vt:lpstr>
      <vt:lpstr>Presentación de PowerPoint</vt:lpstr>
      <vt:lpstr>Presentación de PowerPoint</vt:lpstr>
      <vt:lpstr>Aquí encontramos varias cosas: I. ES IMPOSIBLE ESCAPAR DE DIOS.</vt:lpstr>
      <vt:lpstr>Presentación de PowerPoint</vt:lpstr>
      <vt:lpstr>Cuando les da otra oportunidad. Jonás 2:1-10</vt:lpstr>
      <vt:lpstr>II. DIOS ES COMPASIVO CON EL INCONVERSO</vt:lpstr>
      <vt:lpstr>Presentación de PowerPoint</vt:lpstr>
      <vt:lpstr>III. DIOS MUESTRA SU COMPASIÓN</vt:lpstr>
      <vt:lpstr>Presentación de PowerPoint</vt:lpstr>
      <vt:lpstr>La forma en que Dios utilizó a Jonás para salvar a los pecadores, la puede utilizar con tigo: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COMPACIÓN DE DIOS</dc:title>
  <dc:creator>FAMILIA FIERRO CH</dc:creator>
  <cp:lastModifiedBy>HUMBERTO</cp:lastModifiedBy>
  <cp:revision>47</cp:revision>
  <dcterms:created xsi:type="dcterms:W3CDTF">2013-05-30T11:10:57Z</dcterms:created>
  <dcterms:modified xsi:type="dcterms:W3CDTF">2015-10-11T13:28:03Z</dcterms:modified>
</cp:coreProperties>
</file>